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4" r:id="rId2"/>
    <p:sldId id="376" r:id="rId3"/>
    <p:sldId id="377" r:id="rId4"/>
    <p:sldId id="378" r:id="rId5"/>
    <p:sldId id="379" r:id="rId6"/>
    <p:sldId id="375" r:id="rId7"/>
    <p:sldId id="371" r:id="rId8"/>
    <p:sldId id="374" r:id="rId9"/>
    <p:sldId id="372" r:id="rId10"/>
    <p:sldId id="355" r:id="rId11"/>
    <p:sldId id="370" r:id="rId12"/>
    <p:sldId id="342" r:id="rId13"/>
    <p:sldId id="343" r:id="rId14"/>
    <p:sldId id="381" r:id="rId15"/>
    <p:sldId id="382" r:id="rId16"/>
    <p:sldId id="351" r:id="rId17"/>
    <p:sldId id="365" r:id="rId18"/>
    <p:sldId id="366" r:id="rId19"/>
    <p:sldId id="367" r:id="rId20"/>
    <p:sldId id="383" r:id="rId21"/>
    <p:sldId id="385" r:id="rId22"/>
    <p:sldId id="384" r:id="rId23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26"/>
    <a:srgbClr val="A6B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75848-43DC-491A-83FB-0C17F5659F6A}" v="1" dt="2024-05-01T20:02:57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8" autoAdjust="0"/>
    <p:restoredTop sz="94434" autoAdjust="0"/>
  </p:normalViewPr>
  <p:slideViewPr>
    <p:cSldViewPr>
      <p:cViewPr varScale="1">
        <p:scale>
          <a:sx n="70" d="100"/>
          <a:sy n="70" d="100"/>
        </p:scale>
        <p:origin x="89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öran Hedemalm" userId="3e77a53b57e529c2" providerId="LiveId" clId="{A9C75848-43DC-491A-83FB-0C17F5659F6A}"/>
    <pc:docChg chg="custSel delSld modSld">
      <pc:chgData name="Göran Hedemalm" userId="3e77a53b57e529c2" providerId="LiveId" clId="{A9C75848-43DC-491A-83FB-0C17F5659F6A}" dt="2024-05-01T20:11:05.391" v="41" actId="20577"/>
      <pc:docMkLst>
        <pc:docMk/>
      </pc:docMkLst>
      <pc:sldChg chg="modSp mod">
        <pc:chgData name="Göran Hedemalm" userId="3e77a53b57e529c2" providerId="LiveId" clId="{A9C75848-43DC-491A-83FB-0C17F5659F6A}" dt="2024-05-01T20:11:05.391" v="41" actId="20577"/>
        <pc:sldMkLst>
          <pc:docMk/>
          <pc:sldMk cId="3292618661" sldId="343"/>
        </pc:sldMkLst>
        <pc:spChg chg="mod">
          <ac:chgData name="Göran Hedemalm" userId="3e77a53b57e529c2" providerId="LiveId" clId="{A9C75848-43DC-491A-83FB-0C17F5659F6A}" dt="2024-05-01T20:11:05.391" v="41" actId="20577"/>
          <ac:spMkLst>
            <pc:docMk/>
            <pc:sldMk cId="3292618661" sldId="343"/>
            <ac:spMk id="7" creationId="{00000000-0000-0000-0000-000000000000}"/>
          </ac:spMkLst>
        </pc:spChg>
      </pc:sldChg>
      <pc:sldChg chg="del">
        <pc:chgData name="Göran Hedemalm" userId="3e77a53b57e529c2" providerId="LiveId" clId="{A9C75848-43DC-491A-83FB-0C17F5659F6A}" dt="2024-05-01T20:01:29.958" v="0" actId="2696"/>
        <pc:sldMkLst>
          <pc:docMk/>
          <pc:sldMk cId="2336826410" sldId="380"/>
        </pc:sldMkLst>
      </pc:sldChg>
      <pc:sldChg chg="addSp delSp modSp mod">
        <pc:chgData name="Göran Hedemalm" userId="3e77a53b57e529c2" providerId="LiveId" clId="{A9C75848-43DC-491A-83FB-0C17F5659F6A}" dt="2024-05-01T20:03:15.787" v="7" actId="14100"/>
        <pc:sldMkLst>
          <pc:docMk/>
          <pc:sldMk cId="3857778803" sldId="383"/>
        </pc:sldMkLst>
        <pc:picChg chg="add mod">
          <ac:chgData name="Göran Hedemalm" userId="3e77a53b57e529c2" providerId="LiveId" clId="{A9C75848-43DC-491A-83FB-0C17F5659F6A}" dt="2024-05-01T20:03:15.787" v="7" actId="14100"/>
          <ac:picMkLst>
            <pc:docMk/>
            <pc:sldMk cId="3857778803" sldId="383"/>
            <ac:picMk id="4" creationId="{0055589D-0EDC-9968-F580-90471421C823}"/>
          </ac:picMkLst>
        </pc:picChg>
        <pc:picChg chg="del">
          <ac:chgData name="Göran Hedemalm" userId="3e77a53b57e529c2" providerId="LiveId" clId="{A9C75848-43DC-491A-83FB-0C17F5659F6A}" dt="2024-05-01T20:02:35.438" v="1" actId="478"/>
          <ac:picMkLst>
            <pc:docMk/>
            <pc:sldMk cId="3857778803" sldId="383"/>
            <ac:picMk id="7" creationId="{087990C8-2683-3299-7E6B-39F84815A5F7}"/>
          </ac:picMkLst>
        </pc:picChg>
      </pc:sldChg>
      <pc:sldChg chg="modSp mod">
        <pc:chgData name="Göran Hedemalm" userId="3e77a53b57e529c2" providerId="LiveId" clId="{A9C75848-43DC-491A-83FB-0C17F5659F6A}" dt="2024-05-01T20:03:34.911" v="22" actId="20577"/>
        <pc:sldMkLst>
          <pc:docMk/>
          <pc:sldMk cId="217461682" sldId="384"/>
        </pc:sldMkLst>
        <pc:spChg chg="mod">
          <ac:chgData name="Göran Hedemalm" userId="3e77a53b57e529c2" providerId="LiveId" clId="{A9C75848-43DC-491A-83FB-0C17F5659F6A}" dt="2024-05-01T20:03:34.911" v="22" actId="20577"/>
          <ac:spMkLst>
            <pc:docMk/>
            <pc:sldMk cId="217461682" sldId="384"/>
            <ac:spMk id="6" creationId="{C25112E4-85E1-BA4A-5C16-CA3460E367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34F45-BF7A-4DC1-8D02-8A123BFA90F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6C516-6E01-498D-99ED-4596FD711B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2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B8084-B57F-4A4C-9318-675368D45F7C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D742F-C4A6-4810-AC69-0938573DF0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403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D742F-C4A6-4810-AC69-0938573DF01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663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D742F-C4A6-4810-AC69-0938573DF01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931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0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40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85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08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04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679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37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528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781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460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997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43247-7F7E-462C-99A9-C237BD8A1664}" type="datetimeFigureOut">
              <a:rPr lang="sv-SE" smtClean="0"/>
              <a:t>2024-05-01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9FF08-2CB7-48E9-AD5E-3A58185AC5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321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v4play.se/klipp/d892ff4088ba4b3b1aca/video-varldens-tuffaste-skidtavling-aker-oavbrutet" TargetMode="External"/><Relationship Id="rId7" Type="http://schemas.openxmlformats.org/officeDocument/2006/relationships/hyperlink" Target="https://www.svt.se/sport/langdskidor/oskar-kardin-avgjorde-med-spurt-i-nordenskioldsloppet-efter-220-kilometer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verigesradio.se/artikel/15-punschrullar-ska-bara-ase-genom-nordenskioldsloppet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sverigesradio.se/artikel/snart-gar-startskottet-for-varldens-langsta-skidlopp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erigesradio.se/artikel/oskar-kardin-vann-varldens-langsta-skidlopp" TargetMode="External"/><Relationship Id="rId5" Type="http://schemas.openxmlformats.org/officeDocument/2006/relationships/hyperlink" Target="https://sverigesradio.se/artikel/22-aring-vann-varldens-langsta-skidlopp-aldrig-akt-sa-langt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hyperlink" Target="https://sverigesradio.se/avsnitt/granslost-annika-lantto-pia-pantzare--7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hyperlink" Target="https://nsd.se/familj/artikel/3-000-smorgasar-till-nordenskioldsloppet/r3o36per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sd.se/story-nyheter/jokkmokk/artikel/-smartans-dygn-valkommen-till-varldens-langsta-skidlopp/ly4eoozl" TargetMode="External"/><Relationship Id="rId5" Type="http://schemas.openxmlformats.org/officeDocument/2006/relationships/hyperlink" Target="https://corren.se/sport/langdskidor/artikel/linkopingstjejens-seger-i-extrema-loppet-over-22-mil-pa-skidor/lz4ny41r" TargetMode="External"/><Relationship Id="rId4" Type="http://schemas.openxmlformats.org/officeDocument/2006/relationships/hyperlink" Target="https://www.op.se/artikel/kardin-vann-varldens-langsta-skidlopp/" TargetMode="External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lager157skiteam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www.facebook.com/matis.leray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ddtoppen.se/podcast/1207179594/vasapodden" TargetMode="External"/><Relationship Id="rId5" Type="http://schemas.openxmlformats.org/officeDocument/2006/relationships/hyperlink" Target="https://poddtoppen.se/podcast/1662259212/flaset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www.youtube.com/watch?v=CvTJqWIf5V4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snö, vinter, fryser&#10;&#10;Automatiskt genererad beskrivning">
            <a:extLst>
              <a:ext uri="{FF2B5EF4-FFF2-40B4-BE49-F238E27FC236}">
                <a16:creationId xmlns:a16="http://schemas.microsoft.com/office/drawing/2014/main" id="{2ACD560C-6F0B-4101-3612-22F075BCA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96"/>
            <a:ext cx="9129326" cy="371911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45A48C2-99ED-2548-11F2-D7641370DCC8}"/>
              </a:ext>
            </a:extLst>
          </p:cNvPr>
          <p:cNvSpPr txBox="1"/>
          <p:nvPr/>
        </p:nvSpPr>
        <p:spPr>
          <a:xfrm>
            <a:off x="539552" y="224644"/>
            <a:ext cx="5954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 err="1"/>
              <a:t>Nordenskiöldsloppet</a:t>
            </a:r>
            <a:r>
              <a:rPr lang="sv-SE" sz="2800" dirty="0"/>
              <a:t> i Jokkmokk</a:t>
            </a:r>
          </a:p>
          <a:p>
            <a:r>
              <a:rPr lang="sv-SE" sz="2800" dirty="0"/>
              <a:t>23 mars 2024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FB96A1F-3C2B-26E8-8658-288F01CA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92" y="116632"/>
            <a:ext cx="1835055" cy="6523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13A6082-0027-876F-F749-2BCDAF980F1D}"/>
              </a:ext>
            </a:extLst>
          </p:cNvPr>
          <p:cNvSpPr txBox="1"/>
          <p:nvPr/>
        </p:nvSpPr>
        <p:spPr>
          <a:xfrm>
            <a:off x="1115616" y="5679249"/>
            <a:ext cx="716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Starten för </a:t>
            </a:r>
            <a:r>
              <a:rPr lang="sv-SE" dirty="0" err="1"/>
              <a:t>Nordenskiöldsloppet</a:t>
            </a:r>
            <a:r>
              <a:rPr lang="sv-SE" dirty="0"/>
              <a:t> på </a:t>
            </a:r>
            <a:r>
              <a:rPr lang="sv-SE" dirty="0" err="1"/>
              <a:t>Talvatissjön</a:t>
            </a:r>
            <a:r>
              <a:rPr lang="sv-SE" dirty="0"/>
              <a:t> i centrala Jokkmokk. Klockan är 05.00!</a:t>
            </a:r>
          </a:p>
        </p:txBody>
      </p:sp>
    </p:spTree>
    <p:extLst>
      <p:ext uri="{BB962C8B-B14F-4D97-AF65-F5344CB8AC3E}">
        <p14:creationId xmlns:p14="http://schemas.microsoft.com/office/powerpoint/2010/main" val="560351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641918"/>
            <a:ext cx="7824969" cy="520746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CE9DA05-869D-DED1-FA94-26DF56CEC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92" y="112375"/>
            <a:ext cx="1835055" cy="652329"/>
          </a:xfrm>
          <a:prstGeom prst="rect">
            <a:avLst/>
          </a:prstGeom>
        </p:spPr>
      </p:pic>
      <p:pic>
        <p:nvPicPr>
          <p:cNvPr id="5" name="Bildobjekt 4" descr="En bild som visar utomhus, vinter, träd, snö&#10;&#10;Automatiskt genererad beskrivning">
            <a:extLst>
              <a:ext uri="{FF2B5EF4-FFF2-40B4-BE49-F238E27FC236}">
                <a16:creationId xmlns:a16="http://schemas.microsoft.com/office/drawing/2014/main" id="{663D07EB-B66F-10F2-1D37-CCD028DBC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" y="980728"/>
            <a:ext cx="9144000" cy="60985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0B2C3D9-BF2D-31C9-8A67-C68DE3F1F270}"/>
              </a:ext>
            </a:extLst>
          </p:cNvPr>
          <p:cNvSpPr txBox="1"/>
          <p:nvPr/>
        </p:nvSpPr>
        <p:spPr>
          <a:xfrm>
            <a:off x="71500" y="6660068"/>
            <a:ext cx="80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ighlight>
                  <a:srgbClr val="C0C0C0"/>
                </a:highlight>
              </a:rPr>
              <a:t>Trötta motionärer som mitt i natten tankar energi  vid den värmande brasan.</a:t>
            </a:r>
          </a:p>
        </p:txBody>
      </p:sp>
    </p:spTree>
    <p:extLst>
      <p:ext uri="{BB962C8B-B14F-4D97-AF65-F5344CB8AC3E}">
        <p14:creationId xmlns:p14="http://schemas.microsoft.com/office/powerpoint/2010/main" val="172947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skidsport, snö, person&#10;&#10;Automatiskt genererad beskrivning">
            <a:extLst>
              <a:ext uri="{FF2B5EF4-FFF2-40B4-BE49-F238E27FC236}">
                <a16:creationId xmlns:a16="http://schemas.microsoft.com/office/drawing/2014/main" id="{408830F0-9EFC-0BFE-9612-015A209FE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-63388"/>
            <a:ext cx="9883097" cy="6588732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39277E0-D302-E0EE-2878-D4D893459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05" y="8620"/>
            <a:ext cx="1835055" cy="65232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9381ACF-0550-4257-C73C-A9E64DA81C8A}"/>
              </a:ext>
            </a:extLst>
          </p:cNvPr>
          <p:cNvSpPr txBox="1"/>
          <p:nvPr/>
        </p:nvSpPr>
        <p:spPr>
          <a:xfrm>
            <a:off x="179512" y="65253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Charlie Isaksson (386) har precis fått energipåfyllning.</a:t>
            </a:r>
          </a:p>
        </p:txBody>
      </p:sp>
    </p:spTree>
    <p:extLst>
      <p:ext uri="{BB962C8B-B14F-4D97-AF65-F5344CB8AC3E}">
        <p14:creationId xmlns:p14="http://schemas.microsoft.com/office/powerpoint/2010/main" val="209995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5165" y="-3937876"/>
            <a:ext cx="2013671" cy="91440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448657" y="819541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Fakta 2024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448657" y="2190551"/>
            <a:ext cx="78488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Anmälda: 584 varav 80 kvinnor</a:t>
            </a:r>
          </a:p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Startande: 490 – i mål 392 varav 47 kvinnor</a:t>
            </a:r>
          </a:p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Antal nationer: 21</a:t>
            </a:r>
          </a:p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Ålder på startande: 21-69 år </a:t>
            </a:r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Segrare: Oskar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Kardin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 och Linnea Johansson</a:t>
            </a:r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Omsättning: Ca 3,2 miljoner kronor</a:t>
            </a:r>
          </a:p>
          <a:p>
            <a:endParaRPr lang="sv-SE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8757"/>
            <a:ext cx="9144000" cy="1466647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3BC73A5-FFBF-7315-FD4F-4EB137DDB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1946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8757"/>
            <a:ext cx="9144000" cy="1466647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5165" y="-3937876"/>
            <a:ext cx="2013671" cy="91440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448657" y="819541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Lokalt engagemang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48657" y="1666934"/>
            <a:ext cx="85158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Antal funktionärer: 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Ca 400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st</a:t>
            </a:r>
            <a:endParaRPr lang="sv-SE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Sponsorer: 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Jokkmokks</a:t>
            </a:r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Allmänning, Jokkmokks kommun, Sparbanken Nord, Samelandsresor, LKAB, Fischer, Red Bull, ICA Rajden,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Umara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, BDX,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Ballingsta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, Lapplands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eltjänst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, Care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of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 Gerd, JPV, Företagarna Jokkmokk, Jokkmokks korv,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Sapmi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Ren&amp;vilt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, Ahlsell, Bagge Bygg, JIAB hyrcenter, HS Copy, </a:t>
            </a:r>
            <a:r>
              <a:rPr lang="sv-SE" sz="2800" dirty="0" err="1">
                <a:solidFill>
                  <a:schemeClr val="bg2">
                    <a:lumMod val="25000"/>
                  </a:schemeClr>
                </a:solidFill>
              </a:rPr>
              <a:t>Ski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-Go.</a:t>
            </a:r>
          </a:p>
          <a:p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Publik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: Ca 500</a:t>
            </a:r>
          </a:p>
          <a:p>
            <a:r>
              <a:rPr lang="sv-SE" sz="2800" b="1" dirty="0" err="1">
                <a:solidFill>
                  <a:schemeClr val="bg2">
                    <a:lumMod val="25000"/>
                  </a:schemeClr>
                </a:solidFill>
              </a:rPr>
              <a:t>You</a:t>
            </a:r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800" b="1" dirty="0" err="1">
                <a:solidFill>
                  <a:schemeClr val="bg2">
                    <a:lumMod val="25000"/>
                  </a:schemeClr>
                </a:solidFill>
              </a:rPr>
              <a:t>Tube</a:t>
            </a:r>
            <a:r>
              <a:rPr lang="sv-SE" sz="28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sv-SE" sz="2800" dirty="0">
                <a:solidFill>
                  <a:schemeClr val="bg2">
                    <a:lumMod val="25000"/>
                  </a:schemeClr>
                </a:solidFill>
              </a:rPr>
              <a:t>20 000 visningar varav 11 000 första dygnet. </a:t>
            </a:r>
            <a:br>
              <a:rPr lang="sv-SE" i="1" dirty="0">
                <a:solidFill>
                  <a:schemeClr val="bg2">
                    <a:lumMod val="25000"/>
                  </a:schemeClr>
                </a:solidFill>
              </a:rPr>
            </a:br>
            <a:endParaRPr lang="sv-SE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46B59E5-3DC3-9B21-65EC-0972AADCE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27384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1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snö, skidsport, vinter&#10;&#10;Automatiskt genererad beskrivning">
            <a:extLst>
              <a:ext uri="{FF2B5EF4-FFF2-40B4-BE49-F238E27FC236}">
                <a16:creationId xmlns:a16="http://schemas.microsoft.com/office/drawing/2014/main" id="{CA44AFB3-FDC2-D0A5-7D61-3916F2264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8666" y="937877"/>
            <a:ext cx="6858000" cy="5143500"/>
          </a:xfrm>
          <a:prstGeom prst="rect">
            <a:avLst/>
          </a:prstGeom>
        </p:spPr>
      </p:pic>
      <p:pic>
        <p:nvPicPr>
          <p:cNvPr id="5" name="Bildobjekt 4" descr="En bild som visar utomhus, snö, skidsport, moln&#10;&#10;Automatiskt genererad beskrivning">
            <a:extLst>
              <a:ext uri="{FF2B5EF4-FFF2-40B4-BE49-F238E27FC236}">
                <a16:creationId xmlns:a16="http://schemas.microsoft.com/office/drawing/2014/main" id="{93DD9BB8-3543-3A97-DA30-DCE694BED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0042" y="968113"/>
            <a:ext cx="6858001" cy="508302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8D61319-3FA2-93CE-B552-461F0BD707FF}"/>
              </a:ext>
            </a:extLst>
          </p:cNvPr>
          <p:cNvSpPr txBox="1"/>
          <p:nvPr/>
        </p:nvSpPr>
        <p:spPr>
          <a:xfrm>
            <a:off x="2663788" y="6292296"/>
            <a:ext cx="712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väntan på målgången visas klipp från dagens tävling varvat med sponsorernas reklamfilmer på storbildskärmen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53F1E86-ED6C-DE7D-0D3C-0961F4116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61" y="80626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22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text, träd, snö&#10;&#10;Automatiskt genererad beskrivning">
            <a:extLst>
              <a:ext uri="{FF2B5EF4-FFF2-40B4-BE49-F238E27FC236}">
                <a16:creationId xmlns:a16="http://schemas.microsoft.com/office/drawing/2014/main" id="{28A94B8D-261D-88CC-7422-4EBB3D2AE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668" y="80628"/>
            <a:ext cx="11473296" cy="64566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FA93B9-4722-40B5-3D50-E8BCC19F1C22}"/>
              </a:ext>
            </a:extLst>
          </p:cNvPr>
          <p:cNvSpPr txBox="1"/>
          <p:nvPr/>
        </p:nvSpPr>
        <p:spPr>
          <a:xfrm>
            <a:off x="179512" y="6561348"/>
            <a:ext cx="882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Prispallen på </a:t>
            </a:r>
            <a:r>
              <a:rPr lang="sv-SE" dirty="0" err="1"/>
              <a:t>skdistadion</a:t>
            </a:r>
            <a:r>
              <a:rPr lang="sv-SE" dirty="0"/>
              <a:t>, här ska segrarna få kliva upp och ta emot publikens jubel.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2C4C314-BB02-DDBA-E5CC-1E0A6A8C1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38675" y="-4211386"/>
            <a:ext cx="1466649" cy="9144002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395536" y="390971"/>
            <a:ext cx="496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 err="1"/>
              <a:t>TV-bevakning</a:t>
            </a:r>
            <a:endParaRPr lang="sv-SE" sz="4800" dirty="0"/>
          </a:p>
        </p:txBody>
      </p:sp>
      <p:sp>
        <p:nvSpPr>
          <p:cNvPr id="7" name="textruta 6"/>
          <p:cNvSpPr txBox="1"/>
          <p:nvPr/>
        </p:nvSpPr>
        <p:spPr>
          <a:xfrm>
            <a:off x="-2" y="5717832"/>
            <a:ext cx="59637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hlinkClick r:id="rId3"/>
              </a:rPr>
              <a:t>Världens tuffaste skidtävling: ”Åker oavbrutet” (tv4play.se)</a:t>
            </a:r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2800" dirty="0"/>
          </a:p>
          <a:p>
            <a:endParaRPr lang="sv-SE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E13C572-346B-4F37-8B52-C37C03E3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-50254"/>
            <a:ext cx="1835055" cy="652329"/>
          </a:xfrm>
          <a:prstGeom prst="rect">
            <a:avLst/>
          </a:prstGeom>
        </p:spPr>
      </p:pic>
      <p:pic>
        <p:nvPicPr>
          <p:cNvPr id="4" name="Bildobjekt 3" descr="En bild som visar text, skärmbild, Webbplats, Webbsida&#10;&#10;Automatiskt genererad beskrivning">
            <a:extLst>
              <a:ext uri="{FF2B5EF4-FFF2-40B4-BE49-F238E27FC236}">
                <a16:creationId xmlns:a16="http://schemas.microsoft.com/office/drawing/2014/main" id="{E1146A1E-1FBE-1B49-C40D-A6FFAB6B6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27" y="-372712"/>
            <a:ext cx="3166467" cy="6858000"/>
          </a:xfrm>
          <a:prstGeom prst="rect">
            <a:avLst/>
          </a:prstGeom>
        </p:spPr>
      </p:pic>
      <p:pic>
        <p:nvPicPr>
          <p:cNvPr id="6" name="Bildobjekt 5" descr="En bild som visar text, Människoansikte, bok, inomhus&#10;&#10;Automatiskt genererad beskrivning">
            <a:extLst>
              <a:ext uri="{FF2B5EF4-FFF2-40B4-BE49-F238E27FC236}">
                <a16:creationId xmlns:a16="http://schemas.microsoft.com/office/drawing/2014/main" id="{2D09EFD0-E852-B4CD-F34A-72E3BCDA79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4137" y="1648075"/>
            <a:ext cx="4433084" cy="332481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4FDF40B-0A28-A42A-6293-C1F00DFBC280}"/>
              </a:ext>
            </a:extLst>
          </p:cNvPr>
          <p:cNvSpPr txBox="1"/>
          <p:nvPr/>
        </p:nvSpPr>
        <p:spPr>
          <a:xfrm>
            <a:off x="3491880" y="1412776"/>
            <a:ext cx="2196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hlinkClick r:id="rId7"/>
              </a:rPr>
              <a:t>Längdskidor: Oskar </a:t>
            </a:r>
            <a:r>
              <a:rPr lang="sv-SE" sz="1800" dirty="0" err="1">
                <a:hlinkClick r:id="rId7"/>
              </a:rPr>
              <a:t>Kardin</a:t>
            </a:r>
            <a:r>
              <a:rPr lang="sv-SE" sz="1800" dirty="0">
                <a:hlinkClick r:id="rId7"/>
              </a:rPr>
              <a:t> avgjorde med spurt i </a:t>
            </a:r>
            <a:r>
              <a:rPr lang="sv-SE" sz="1800" dirty="0" err="1">
                <a:hlinkClick r:id="rId7"/>
              </a:rPr>
              <a:t>Nordenskiöldsloppet</a:t>
            </a:r>
            <a:r>
              <a:rPr lang="sv-SE" sz="1800" dirty="0">
                <a:hlinkClick r:id="rId7"/>
              </a:rPr>
              <a:t> – efter 220 kilometer | SVT Sport</a:t>
            </a:r>
            <a:endParaRPr lang="sv-SE" sz="1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8111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85284"/>
            <a:ext cx="9144000" cy="1080120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5165" y="-3937876"/>
            <a:ext cx="2013671" cy="91440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364504" y="814753"/>
            <a:ext cx="863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Sveriges Radio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E13C572-346B-4F37-8B52-C37C03E3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56" y="234522"/>
            <a:ext cx="1835055" cy="65232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CB86959-EC5E-5922-115E-A95AF4FFECBE}"/>
              </a:ext>
            </a:extLst>
          </p:cNvPr>
          <p:cNvSpPr txBox="1"/>
          <p:nvPr/>
        </p:nvSpPr>
        <p:spPr>
          <a:xfrm>
            <a:off x="683568" y="1664804"/>
            <a:ext cx="51485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5"/>
              </a:rPr>
              <a:t>22-åring vann världens längsta skidlopp: ”Aldrig åkt så långt” - P4 Dalarna | Sveriges Radio</a:t>
            </a:r>
            <a:endParaRPr lang="sv-SE" dirty="0"/>
          </a:p>
          <a:p>
            <a:endParaRPr lang="sv-SE" dirty="0"/>
          </a:p>
          <a:p>
            <a:r>
              <a:rPr lang="sv-SE" dirty="0">
                <a:hlinkClick r:id="rId6"/>
              </a:rPr>
              <a:t>Oskar </a:t>
            </a:r>
            <a:r>
              <a:rPr lang="sv-SE" dirty="0" err="1">
                <a:hlinkClick r:id="rId6"/>
              </a:rPr>
              <a:t>Kardin</a:t>
            </a:r>
            <a:r>
              <a:rPr lang="sv-SE" dirty="0">
                <a:hlinkClick r:id="rId6"/>
              </a:rPr>
              <a:t> vann världens längsta skidlopp - P4 Jämtland | Sveriges Radio</a:t>
            </a:r>
            <a:endParaRPr lang="sv-SE" dirty="0"/>
          </a:p>
          <a:p>
            <a:endParaRPr lang="sv-SE" dirty="0"/>
          </a:p>
          <a:p>
            <a:r>
              <a:rPr lang="sv-SE" dirty="0">
                <a:hlinkClick r:id="rId7"/>
              </a:rPr>
              <a:t>Snart går startskottet för världens längsta skidlopp - Sameradion | Sveriges Radio</a:t>
            </a:r>
            <a:endParaRPr lang="sv-SE" dirty="0"/>
          </a:p>
          <a:p>
            <a:endParaRPr lang="sv-SE" dirty="0"/>
          </a:p>
          <a:p>
            <a:r>
              <a:rPr lang="sv-SE" dirty="0">
                <a:hlinkClick r:id="rId8"/>
              </a:rPr>
              <a:t>15 punschrullar ska bära Åse genom </a:t>
            </a:r>
            <a:r>
              <a:rPr lang="sv-SE" dirty="0" err="1">
                <a:hlinkClick r:id="rId8"/>
              </a:rPr>
              <a:t>Nordenskiöldsloppet</a:t>
            </a:r>
            <a:r>
              <a:rPr lang="sv-SE" dirty="0">
                <a:hlinkClick r:id="rId8"/>
              </a:rPr>
              <a:t> - P4 Norrbotten | Sveriges Radio</a:t>
            </a:r>
            <a:endParaRPr lang="sv-SE" dirty="0"/>
          </a:p>
          <a:p>
            <a:endParaRPr lang="sv-SE" dirty="0"/>
          </a:p>
          <a:p>
            <a:r>
              <a:rPr lang="sv-SE" dirty="0">
                <a:hlinkClick r:id="rId9"/>
              </a:rPr>
              <a:t>Gränslöst - Annika </a:t>
            </a:r>
            <a:r>
              <a:rPr lang="sv-SE" dirty="0" err="1">
                <a:hlinkClick r:id="rId9"/>
              </a:rPr>
              <a:t>Lantto</a:t>
            </a:r>
            <a:r>
              <a:rPr lang="sv-SE" dirty="0">
                <a:hlinkClick r:id="rId9"/>
              </a:rPr>
              <a:t> &amp; Pia </a:t>
            </a:r>
            <a:r>
              <a:rPr lang="sv-SE" dirty="0" err="1">
                <a:hlinkClick r:id="rId9"/>
              </a:rPr>
              <a:t>Pantzare</a:t>
            </a:r>
            <a:r>
              <a:rPr lang="sv-SE" dirty="0">
                <a:hlinkClick r:id="rId9"/>
              </a:rPr>
              <a:t> 26 mars 2024 - </a:t>
            </a:r>
            <a:r>
              <a:rPr lang="sv-SE" dirty="0" err="1">
                <a:hlinkClick r:id="rId9"/>
              </a:rPr>
              <a:t>Meänraatio</a:t>
            </a:r>
            <a:r>
              <a:rPr lang="sv-SE" dirty="0">
                <a:hlinkClick r:id="rId9"/>
              </a:rPr>
              <a:t> | Sveriges Radio</a:t>
            </a:r>
            <a:endParaRPr lang="sv-SE" dirty="0"/>
          </a:p>
        </p:txBody>
      </p:sp>
      <p:pic>
        <p:nvPicPr>
          <p:cNvPr id="5" name="Bildobjekt 4" descr="En bild som visar text, skärmbild, utomhus&#10;&#10;Automatiskt genererad beskrivning">
            <a:extLst>
              <a:ext uri="{FF2B5EF4-FFF2-40B4-BE49-F238E27FC236}">
                <a16:creationId xmlns:a16="http://schemas.microsoft.com/office/drawing/2014/main" id="{BE53CE93-FDAF-DBD4-1BBA-A5533ACD1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17" y="1668216"/>
            <a:ext cx="316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8757"/>
            <a:ext cx="9144000" cy="1466647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33262" y="-4105972"/>
            <a:ext cx="1677477" cy="91440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429210" y="593847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Dagspress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01054" y="1992608"/>
            <a:ext cx="455897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hlinkClick r:id="rId4"/>
              </a:rPr>
              <a:t>Kardin</a:t>
            </a:r>
            <a:r>
              <a:rPr lang="sv-SE" sz="2800" dirty="0">
                <a:hlinkClick r:id="rId4"/>
              </a:rPr>
              <a:t> vann världens längsta skidlopp – Östersunds-Posten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>
                <a:hlinkClick r:id="rId5"/>
              </a:rPr>
              <a:t>Linköpingstjejens seger i extrema loppet – över 22 mil på skidor (corren.se)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>
                <a:hlinkClick r:id="rId6"/>
              </a:rPr>
              <a:t>Smärtans dygn – välkommen till världens längsta skidlopp</a:t>
            </a:r>
            <a:endParaRPr lang="sv-SE" sz="2800" dirty="0"/>
          </a:p>
          <a:p>
            <a:endParaRPr lang="sv-SE" sz="2800" dirty="0"/>
          </a:p>
          <a:p>
            <a:r>
              <a:rPr lang="sv-SE" sz="2800" dirty="0">
                <a:hlinkClick r:id="rId7"/>
              </a:rPr>
              <a:t>3 000 smörgåsar till </a:t>
            </a:r>
            <a:r>
              <a:rPr lang="sv-SE" sz="2800" dirty="0" err="1">
                <a:hlinkClick r:id="rId7"/>
              </a:rPr>
              <a:t>Nordenskiöldsloppet</a:t>
            </a:r>
            <a:r>
              <a:rPr lang="sv-SE" sz="2800" dirty="0">
                <a:hlinkClick r:id="rId7"/>
              </a:rPr>
              <a:t> (nsd.se)</a:t>
            </a:r>
            <a:endParaRPr lang="sv-SE" sz="2800" dirty="0"/>
          </a:p>
          <a:p>
            <a:endParaRPr lang="sv-SE" sz="2800" dirty="0"/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E13C572-346B-4F37-8B52-C37C03E3F6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23" y="90866"/>
            <a:ext cx="1835055" cy="652329"/>
          </a:xfrm>
          <a:prstGeom prst="rect">
            <a:avLst/>
          </a:prstGeom>
        </p:spPr>
      </p:pic>
      <p:pic>
        <p:nvPicPr>
          <p:cNvPr id="4" name="Bildobjekt 3" descr="En bild som visar text, nyhetstidning, Publikation, bok&#10;&#10;Automatiskt genererad beskrivning">
            <a:extLst>
              <a:ext uri="{FF2B5EF4-FFF2-40B4-BE49-F238E27FC236}">
                <a16:creationId xmlns:a16="http://schemas.microsoft.com/office/drawing/2014/main" id="{25C1139B-F337-5368-4B1F-245A8F2F3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972" y="217927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43248"/>
            <a:ext cx="9144000" cy="1022156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33262" y="-4105972"/>
            <a:ext cx="1677477" cy="91440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323528" y="51676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Övrigt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43508" y="1525064"/>
            <a:ext cx="57111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4"/>
              </a:rPr>
              <a:t>Live from the finish - </a:t>
            </a:r>
            <a:r>
              <a:rPr lang="en-US" sz="2800" dirty="0" err="1">
                <a:hlinkClick r:id="rId4"/>
              </a:rPr>
              <a:t>Nordenskiöldsloppet</a:t>
            </a:r>
            <a:r>
              <a:rPr lang="en-US" sz="2800" dirty="0">
                <a:hlinkClick r:id="rId4"/>
              </a:rPr>
              <a:t> 2024 (youtube.com)</a:t>
            </a:r>
            <a:endParaRPr lang="sv-SE" sz="2800" dirty="0">
              <a:hlinkClick r:id="rId5"/>
            </a:endParaRPr>
          </a:p>
          <a:p>
            <a:r>
              <a:rPr lang="sv-SE" sz="2800" dirty="0">
                <a:hlinkClick r:id="rId5"/>
              </a:rPr>
              <a:t>Flåset | Lyssna här | Poddtoppen.se</a:t>
            </a:r>
            <a:endParaRPr lang="sv-SE" sz="2800" dirty="0"/>
          </a:p>
          <a:p>
            <a:r>
              <a:rPr lang="sv-SE" sz="2800" dirty="0" err="1">
                <a:hlinkClick r:id="rId6"/>
              </a:rPr>
              <a:t>Vasapodden</a:t>
            </a:r>
            <a:r>
              <a:rPr lang="sv-SE" sz="2800" dirty="0">
                <a:hlinkClick r:id="rId6"/>
              </a:rPr>
              <a:t> | Lyssna här | Poddtoppen.se</a:t>
            </a:r>
            <a:endParaRPr lang="sv-SE" sz="2800" dirty="0"/>
          </a:p>
          <a:p>
            <a:endParaRPr lang="sv-SE" sz="2800" dirty="0"/>
          </a:p>
          <a:p>
            <a:pPr marL="514350" indent="-514350">
              <a:buAutoNum type="arabicParenBoth"/>
            </a:pPr>
            <a:r>
              <a:rPr lang="sv-SE" sz="2800" dirty="0">
                <a:hlinkClick r:id="rId7"/>
              </a:rPr>
              <a:t>Facebook</a:t>
            </a:r>
            <a:endParaRPr lang="sv-SE" sz="2800" dirty="0"/>
          </a:p>
          <a:p>
            <a:pPr marL="514350" indent="-514350">
              <a:buAutoNum type="arabicParenBoth"/>
            </a:pPr>
            <a:r>
              <a:rPr lang="sv-SE" sz="2800" dirty="0">
                <a:hlinkClick r:id="rId8"/>
              </a:rPr>
              <a:t>Facebook</a:t>
            </a:r>
            <a:endParaRPr lang="sv-SE" sz="2800" dirty="0"/>
          </a:p>
          <a:p>
            <a:endParaRPr lang="sv-SE" sz="2800" dirty="0"/>
          </a:p>
          <a:p>
            <a:endParaRPr lang="sv-SE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E13C572-346B-4F37-8B52-C37C03E3F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3" y="152636"/>
            <a:ext cx="1835055" cy="652329"/>
          </a:xfrm>
          <a:prstGeom prst="rect">
            <a:avLst/>
          </a:prstGeom>
        </p:spPr>
      </p:pic>
      <p:pic>
        <p:nvPicPr>
          <p:cNvPr id="12" name="Bildobjekt 11" descr="En bild som visar text, multimedia, skärmbild, programvara&#10;&#10;Automatiskt genererad beskrivning">
            <a:extLst>
              <a:ext uri="{FF2B5EF4-FFF2-40B4-BE49-F238E27FC236}">
                <a16:creationId xmlns:a16="http://schemas.microsoft.com/office/drawing/2014/main" id="{20BB5C1C-30EE-661D-03E1-501C745D7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22" y="1277847"/>
            <a:ext cx="316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5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immel, snö, vinter&#10;&#10;Automatiskt genererad beskrivning">
            <a:extLst>
              <a:ext uri="{FF2B5EF4-FFF2-40B4-BE49-F238E27FC236}">
                <a16:creationId xmlns:a16="http://schemas.microsoft.com/office/drawing/2014/main" id="{27F29683-28C7-1777-6EB7-756C5B28A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E63E1DB-0492-11CF-318A-124346F1F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92" y="256391"/>
            <a:ext cx="1835055" cy="65232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E8161AB-76A9-FC8F-4ED1-2D8B9DC7E693}"/>
              </a:ext>
            </a:extLst>
          </p:cNvPr>
          <p:cNvSpPr txBox="1"/>
          <p:nvPr/>
        </p:nvSpPr>
        <p:spPr>
          <a:xfrm>
            <a:off x="107504" y="598528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Starten har gått. Nu väntar ett 22 mil långt äventyr genom i den lappländska fjällvärlden.</a:t>
            </a:r>
          </a:p>
        </p:txBody>
      </p:sp>
    </p:spTree>
    <p:extLst>
      <p:ext uri="{BB962C8B-B14F-4D97-AF65-F5344CB8AC3E}">
        <p14:creationId xmlns:p14="http://schemas.microsoft.com/office/powerpoint/2010/main" val="1798964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klädsel, Multimedieprogram&#10;&#10;Automatiskt genererad beskrivning">
            <a:extLst>
              <a:ext uri="{FF2B5EF4-FFF2-40B4-BE49-F238E27FC236}">
                <a16:creationId xmlns:a16="http://schemas.microsoft.com/office/drawing/2014/main" id="{5A5DC931-2215-813E-D9CB-FBFDA312C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15816" cy="6315135"/>
          </a:xfrm>
          <a:prstGeom prst="rect">
            <a:avLst/>
          </a:prstGeom>
        </p:spPr>
      </p:pic>
      <p:pic>
        <p:nvPicPr>
          <p:cNvPr id="9" name="Bildobjekt 8" descr="En bild som visar text, skärmbild, multimedia, programvara&#10;&#10;Automatiskt genererad beskrivning">
            <a:extLst>
              <a:ext uri="{FF2B5EF4-FFF2-40B4-BE49-F238E27FC236}">
                <a16:creationId xmlns:a16="http://schemas.microsoft.com/office/drawing/2014/main" id="{71D535F0-901D-E193-70CD-76E77AABA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70" y="0"/>
            <a:ext cx="2963002" cy="6417331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50FD4AB-28A5-0A00-45B1-5EA29FD9FBE6}"/>
              </a:ext>
            </a:extLst>
          </p:cNvPr>
          <p:cNvSpPr txBox="1"/>
          <p:nvPr/>
        </p:nvSpPr>
        <p:spPr>
          <a:xfrm>
            <a:off x="431540" y="6417331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Inlägg på sociala medier. Räckvidden har varit upp till 90 000 per inlägg.</a:t>
            </a:r>
          </a:p>
        </p:txBody>
      </p:sp>
      <p:pic>
        <p:nvPicPr>
          <p:cNvPr id="4" name="Bildobjekt 3" descr="En bild som visar text, skärmbild, sport, sportutrustning&#10;&#10;Automatiskt genererad beskrivning">
            <a:extLst>
              <a:ext uri="{FF2B5EF4-FFF2-40B4-BE49-F238E27FC236}">
                <a16:creationId xmlns:a16="http://schemas.microsoft.com/office/drawing/2014/main" id="{0055589D-0EDC-9968-F580-90471421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66" y="0"/>
            <a:ext cx="3166467" cy="62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78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4C67A81-D8A2-B6DC-ADAE-03C1397F4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673414"/>
              </p:ext>
            </p:extLst>
          </p:nvPr>
        </p:nvGraphicFramePr>
        <p:xfrm>
          <a:off x="0" y="116632"/>
          <a:ext cx="4680012" cy="676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33394" imgH="3804920" progId="Acrobat.Document.DC">
                  <p:embed/>
                </p:oleObj>
              </mc:Choice>
              <mc:Fallback>
                <p:oleObj name="Acrobat Document" r:id="rId2" imgW="2633394" imgH="3804920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74C67A81-D8A2-B6DC-ADAE-03C1397F48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16632"/>
                        <a:ext cx="4680012" cy="676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DB036C3-B0C8-84A8-2FEB-41F412967D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83281"/>
              </p:ext>
            </p:extLst>
          </p:nvPr>
        </p:nvGraphicFramePr>
        <p:xfrm>
          <a:off x="4680012" y="3825044"/>
          <a:ext cx="4403702" cy="3049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633394" imgH="1823720" progId="Acrobat.Document.DC">
                  <p:embed/>
                </p:oleObj>
              </mc:Choice>
              <mc:Fallback>
                <p:oleObj name="Acrobat Document" r:id="rId4" imgW="2633394" imgH="1823720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DB036C3-B0C8-84A8-2FEB-41F412967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0012" y="3825044"/>
                        <a:ext cx="4403702" cy="3049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2AE72E58-5252-A818-EBA5-9D74DD24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54" y="128369"/>
            <a:ext cx="1835055" cy="65232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61D6696-253E-1160-F89C-F3B6AD1E74D7}"/>
              </a:ext>
            </a:extLst>
          </p:cNvPr>
          <p:cNvSpPr txBox="1"/>
          <p:nvPr/>
        </p:nvSpPr>
        <p:spPr>
          <a:xfrm>
            <a:off x="4941650" y="1772816"/>
            <a:ext cx="3996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Annonsering i lokala annonsblad. Vi annonserade tre månader i rad både helsidor och halvsidor.</a:t>
            </a:r>
          </a:p>
        </p:txBody>
      </p:sp>
    </p:spTree>
    <p:extLst>
      <p:ext uri="{BB962C8B-B14F-4D97-AF65-F5344CB8AC3E}">
        <p14:creationId xmlns:p14="http://schemas.microsoft.com/office/powerpoint/2010/main" val="2394438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klädsel, Multimedieprogram&#10;&#10;Automatiskt genererad beskrivning">
            <a:extLst>
              <a:ext uri="{FF2B5EF4-FFF2-40B4-BE49-F238E27FC236}">
                <a16:creationId xmlns:a16="http://schemas.microsoft.com/office/drawing/2014/main" id="{73D37C7F-51AD-0330-5E37-F2627FF9E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0"/>
            <a:ext cx="3166467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AE9F3D6-7089-6B94-B93D-FF0E7DAB7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35" y="2217357"/>
            <a:ext cx="6187525" cy="464064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25112E4-85E1-BA4A-5C16-CA3460E36723}"/>
              </a:ext>
            </a:extLst>
          </p:cNvPr>
          <p:cNvSpPr txBox="1"/>
          <p:nvPr/>
        </p:nvSpPr>
        <p:spPr>
          <a:xfrm>
            <a:off x="3239852" y="193491"/>
            <a:ext cx="5796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TACK SPARBANKEN NORD FÖR ERT STÖD OCH PARTNERSKAP!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D0D7B2B-88E0-9239-FDE9-2F44CFBDC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84" y="789341"/>
            <a:ext cx="1835055" cy="652329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726E536-DB22-EA18-54D5-CDC5DB812D50}"/>
              </a:ext>
            </a:extLst>
          </p:cNvPr>
          <p:cNvSpPr txBox="1"/>
          <p:nvPr/>
        </p:nvSpPr>
        <p:spPr>
          <a:xfrm>
            <a:off x="3325395" y="1553548"/>
            <a:ext cx="543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NÄSTA ÅR ÅKER VI VÄRLDENS LÄNGSTA SKIDLOPP </a:t>
            </a:r>
          </a:p>
          <a:p>
            <a:r>
              <a:rPr lang="sv-SE" dirty="0"/>
              <a:t>DEN 29 MARS 2025!</a:t>
            </a:r>
          </a:p>
        </p:txBody>
      </p:sp>
    </p:spTree>
    <p:extLst>
      <p:ext uri="{BB962C8B-B14F-4D97-AF65-F5344CB8AC3E}">
        <p14:creationId xmlns:p14="http://schemas.microsoft.com/office/powerpoint/2010/main" val="21746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snö, vinter, landskap&#10;&#10;Automatiskt genererad beskrivning">
            <a:extLst>
              <a:ext uri="{FF2B5EF4-FFF2-40B4-BE49-F238E27FC236}">
                <a16:creationId xmlns:a16="http://schemas.microsoft.com/office/drawing/2014/main" id="{B36778A3-5373-8970-998C-35B9BCB1B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9144000" cy="684885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B6C59E8-E4E7-6895-6CDB-D4F38EDB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3" y="44624"/>
            <a:ext cx="1835055" cy="65232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7881396-CE74-2593-B3D7-D9CF0A4F4A6D}"/>
              </a:ext>
            </a:extLst>
          </p:cNvPr>
          <p:cNvSpPr txBox="1"/>
          <p:nvPr/>
        </p:nvSpPr>
        <p:spPr>
          <a:xfrm>
            <a:off x="179512" y="6345324"/>
            <a:ext cx="889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På väg upp mot </a:t>
            </a:r>
            <a:r>
              <a:rPr lang="sv-SE" dirty="0" err="1"/>
              <a:t>Njavve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079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snö, sport, person">
            <a:extLst>
              <a:ext uri="{FF2B5EF4-FFF2-40B4-BE49-F238E27FC236}">
                <a16:creationId xmlns:a16="http://schemas.microsoft.com/office/drawing/2014/main" id="{A67DFEC3-DD83-FD4C-D65B-31E4D4584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5628"/>
            <a:ext cx="9575865" cy="638661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F1B5741-FE81-0189-9756-53EB64324123}"/>
              </a:ext>
            </a:extLst>
          </p:cNvPr>
          <p:cNvSpPr txBox="1"/>
          <p:nvPr/>
        </p:nvSpPr>
        <p:spPr>
          <a:xfrm>
            <a:off x="179512" y="6453336"/>
            <a:ext cx="846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 små byarna längst den historiska bansträckningen passeras!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3615DDF-6EC6-9502-9AE3-D7FF44CE6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1" y="44624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sport, klädsel&#10;&#10;Automatiskt genererad beskrivning">
            <a:extLst>
              <a:ext uri="{FF2B5EF4-FFF2-40B4-BE49-F238E27FC236}">
                <a16:creationId xmlns:a16="http://schemas.microsoft.com/office/drawing/2014/main" id="{06D6569C-3C4D-964F-79E0-EAD891361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A33B11E-D1F0-3E6F-7E56-1026B23E72C9}"/>
              </a:ext>
            </a:extLst>
          </p:cNvPr>
          <p:cNvSpPr txBox="1"/>
          <p:nvPr/>
        </p:nvSpPr>
        <p:spPr>
          <a:xfrm>
            <a:off x="179512" y="6525344"/>
            <a:ext cx="774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Adrian </a:t>
            </a:r>
            <a:r>
              <a:rPr lang="sv-SE" dirty="0" err="1"/>
              <a:t>Burgi</a:t>
            </a:r>
            <a:r>
              <a:rPr lang="sv-SE" dirty="0"/>
              <a:t> och Katharina </a:t>
            </a:r>
            <a:r>
              <a:rPr lang="sv-SE" dirty="0" err="1"/>
              <a:t>Allars</a:t>
            </a:r>
            <a:r>
              <a:rPr lang="sv-SE" dirty="0"/>
              <a:t> från </a:t>
            </a:r>
            <a:r>
              <a:rPr lang="sv-SE" dirty="0" err="1"/>
              <a:t>Zurich</a:t>
            </a:r>
            <a:r>
              <a:rPr lang="sv-SE" dirty="0"/>
              <a:t> klarade loppet på drygt 20 timmar.	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9EFB329-C47B-2C73-06DC-3F8D60A5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45" y="368660"/>
            <a:ext cx="183505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sport, klädsel&#10;&#10;Automatiskt genererad beskrivning">
            <a:extLst>
              <a:ext uri="{FF2B5EF4-FFF2-40B4-BE49-F238E27FC236}">
                <a16:creationId xmlns:a16="http://schemas.microsoft.com/office/drawing/2014/main" id="{20DDC2E8-5F7B-DADD-1F78-6466F728B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DEF8E44-4899-FDBA-84A1-D3387E08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3" y="404664"/>
            <a:ext cx="1835055" cy="6523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855A46E-9280-1EA7-1B27-2E6FDBEF3AB9}"/>
              </a:ext>
            </a:extLst>
          </p:cNvPr>
          <p:cNvSpPr txBox="1"/>
          <p:nvPr/>
        </p:nvSpPr>
        <p:spPr>
          <a:xfrm>
            <a:off x="287524" y="6489340"/>
            <a:ext cx="6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Linnea Johansson, Team Lager 157 vann damklassen!</a:t>
            </a:r>
          </a:p>
        </p:txBody>
      </p:sp>
    </p:spTree>
    <p:extLst>
      <p:ext uri="{BB962C8B-B14F-4D97-AF65-F5344CB8AC3E}">
        <p14:creationId xmlns:p14="http://schemas.microsoft.com/office/powerpoint/2010/main" val="356428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himmel, skidsport, utomhus, snö&#10;&#10;Automatiskt genererad beskrivning">
            <a:extLst>
              <a:ext uri="{FF2B5EF4-FFF2-40B4-BE49-F238E27FC236}">
                <a16:creationId xmlns:a16="http://schemas.microsoft.com/office/drawing/2014/main" id="{B01DAD2C-EB07-265B-B2B7-B0702C493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8660"/>
            <a:ext cx="9108504" cy="60723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4C33E4C-0882-1088-579D-D74C96672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4664"/>
            <a:ext cx="1835055" cy="6523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4E6D0E4-1CBE-16C3-ADDE-CAF184F34E63}"/>
              </a:ext>
            </a:extLst>
          </p:cNvPr>
          <p:cNvSpPr txBox="1"/>
          <p:nvPr/>
        </p:nvSpPr>
        <p:spPr>
          <a:xfrm>
            <a:off x="143508" y="6489340"/>
            <a:ext cx="846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Joar </a:t>
            </a:r>
            <a:r>
              <a:rPr lang="sv-SE" dirty="0" err="1"/>
              <a:t>Thele</a:t>
            </a:r>
            <a:r>
              <a:rPr lang="sv-SE" dirty="0"/>
              <a:t>, Norge tog täten. Han slutade två i loppet.</a:t>
            </a:r>
          </a:p>
        </p:txBody>
      </p:sp>
    </p:spTree>
    <p:extLst>
      <p:ext uri="{BB962C8B-B14F-4D97-AF65-F5344CB8AC3E}">
        <p14:creationId xmlns:p14="http://schemas.microsoft.com/office/powerpoint/2010/main" val="344754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klädsel, Människoansikte, leende&#10;&#10;Automatiskt genererad beskrivning">
            <a:extLst>
              <a:ext uri="{FF2B5EF4-FFF2-40B4-BE49-F238E27FC236}">
                <a16:creationId xmlns:a16="http://schemas.microsoft.com/office/drawing/2014/main" id="{212EB20C-7425-5752-4F8B-AED61B8B7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542DCF4-8EB9-055A-69C7-C5430005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80628"/>
            <a:ext cx="1835055" cy="6523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7A8C781-2F0F-8843-37F3-204F349EB1F8}"/>
              </a:ext>
            </a:extLst>
          </p:cNvPr>
          <p:cNvSpPr txBox="1"/>
          <p:nvPr/>
        </p:nvSpPr>
        <p:spPr>
          <a:xfrm>
            <a:off x="2015716" y="6514407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ighlight>
                  <a:srgbClr val="C0C0C0"/>
                </a:highlight>
              </a:rPr>
              <a:t>Segraren Oskar </a:t>
            </a:r>
            <a:r>
              <a:rPr lang="sv-SE" dirty="0" err="1">
                <a:highlight>
                  <a:srgbClr val="C0C0C0"/>
                </a:highlight>
              </a:rPr>
              <a:t>Kardin</a:t>
            </a:r>
            <a:r>
              <a:rPr lang="sv-SE" dirty="0">
                <a:highlight>
                  <a:srgbClr val="C0C0C0"/>
                </a:highlight>
              </a:rPr>
              <a:t> och tvåa Joar </a:t>
            </a:r>
            <a:r>
              <a:rPr lang="sv-SE" dirty="0" err="1">
                <a:highlight>
                  <a:srgbClr val="C0C0C0"/>
                </a:highlight>
              </a:rPr>
              <a:t>Thele</a:t>
            </a:r>
            <a:r>
              <a:rPr lang="sv-SE" dirty="0">
                <a:highlight>
                  <a:srgbClr val="C0C0C0"/>
                </a:highlight>
              </a:rPr>
              <a:t> efter målgången</a:t>
            </a:r>
          </a:p>
        </p:txBody>
      </p:sp>
    </p:spTree>
    <p:extLst>
      <p:ext uri="{BB962C8B-B14F-4D97-AF65-F5344CB8AC3E}">
        <p14:creationId xmlns:p14="http://schemas.microsoft.com/office/powerpoint/2010/main" val="56068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nö, utomhus, sportutrustning, person&#10;&#10;Automatiskt genererad beskrivning">
            <a:extLst>
              <a:ext uri="{FF2B5EF4-FFF2-40B4-BE49-F238E27FC236}">
                <a16:creationId xmlns:a16="http://schemas.microsoft.com/office/drawing/2014/main" id="{CFAE5883-47FB-4635-F5FD-85C10C208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758575" cy="650847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24C5938-24D2-D3A6-D324-20E8F7389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13" y="44624"/>
            <a:ext cx="1835055" cy="6523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AE0AA16-C67E-BFD5-E6A4-9DB8655D2C25}"/>
              </a:ext>
            </a:extLst>
          </p:cNvPr>
          <p:cNvSpPr txBox="1"/>
          <p:nvPr/>
        </p:nvSpPr>
        <p:spPr>
          <a:xfrm>
            <a:off x="1907704" y="6514321"/>
            <a:ext cx="81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Isabel Valen, Norge, var loppets enda </a:t>
            </a:r>
            <a:r>
              <a:rPr lang="sv-SE" dirty="0" err="1"/>
              <a:t>paraskiåkare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8228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517</Words>
  <Application>Microsoft Office PowerPoint</Application>
  <PresentationFormat>Bildspel på skärmen (4:3)</PresentationFormat>
  <Paragraphs>66</Paragraphs>
  <Slides>22</Slides>
  <Notes>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6" baseType="lpstr">
      <vt:lpstr>Arial</vt:lpstr>
      <vt:lpstr>Calibri</vt:lpstr>
      <vt:lpstr>Office-tema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Kenneth</dc:creator>
  <cp:lastModifiedBy>Göran Hedemalm</cp:lastModifiedBy>
  <cp:revision>281</cp:revision>
  <cp:lastPrinted>2016-08-10T12:11:37Z</cp:lastPrinted>
  <dcterms:created xsi:type="dcterms:W3CDTF">2015-01-23T08:50:19Z</dcterms:created>
  <dcterms:modified xsi:type="dcterms:W3CDTF">2024-05-01T20:11:13Z</dcterms:modified>
</cp:coreProperties>
</file>